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75187"/>
    <a:srgbClr val="002C58"/>
    <a:srgbClr val="003366"/>
    <a:srgbClr val="005782"/>
    <a:srgbClr val="00486C"/>
    <a:srgbClr val="00517A"/>
    <a:srgbClr val="00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4"/>
    <p:restoredTop sz="96301" autoAdjust="0"/>
  </p:normalViewPr>
  <p:slideViewPr>
    <p:cSldViewPr snapToGrid="0">
      <p:cViewPr varScale="1">
        <p:scale>
          <a:sx n="88" d="100"/>
          <a:sy n="88" d="100"/>
        </p:scale>
        <p:origin x="114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22FE-4CB4-0143-A878-4D53DD33A7D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7E7E-9C7B-8E4B-B47E-D3BE7C3ED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0028" y="4665379"/>
            <a:ext cx="11270503" cy="73617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6591" y="5487100"/>
            <a:ext cx="11093940" cy="4208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picture containing indoor, table, sitting, banana&#10;&#10;Description automatically generated">
            <a:extLst>
              <a:ext uri="{FF2B5EF4-FFF2-40B4-BE49-F238E27FC236}">
                <a16:creationId xmlns:a16="http://schemas.microsoft.com/office/drawing/2014/main" id="{81B854CD-EE93-E24F-945D-CF5E8B574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4" b="11149"/>
          <a:stretch/>
        </p:blipFill>
        <p:spPr>
          <a:xfrm>
            <a:off x="380028" y="1237787"/>
            <a:ext cx="11270503" cy="327247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4015F-9E8F-2849-81F8-6DB4587EC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8" y="700618"/>
            <a:ext cx="2830311" cy="4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5436" y="1223492"/>
            <a:ext cx="11188700" cy="483910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35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19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63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012" y="1177421"/>
            <a:ext cx="5488560" cy="4776924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77421"/>
            <a:ext cx="5488560" cy="4776924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EDCA-489F-6C49-8C9D-623BDBCA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464BA-977B-C341-A55C-B7DF7E9E92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012" y="1211800"/>
            <a:ext cx="8185150" cy="48831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63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60CF817A-2FCF-F24D-9B16-0EF67BC74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34994" b="24996"/>
          <a:stretch/>
        </p:blipFill>
        <p:spPr>
          <a:xfrm>
            <a:off x="0" y="2749476"/>
            <a:ext cx="12191298" cy="4108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220C2-DC80-C748-8466-E51793E7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00" y="1339457"/>
            <a:ext cx="11189548" cy="663057"/>
          </a:xfrm>
        </p:spPr>
        <p:txBody>
          <a:bodyPr/>
          <a:lstStyle>
            <a:lvl1pPr algn="l">
              <a:defRPr sz="28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E5388-A769-A543-A55D-D010526A19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6590" y="2093396"/>
            <a:ext cx="11012985" cy="45892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F627BF-3998-234A-A9A8-63A7913A9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8" y="700618"/>
            <a:ext cx="2830311" cy="4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012" y="369677"/>
            <a:ext cx="11189548" cy="6630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12" y="1281164"/>
            <a:ext cx="11187389" cy="484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7DFA4884-FFE9-8844-8695-F518F82E5D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086" y="6374595"/>
            <a:ext cx="1157513" cy="3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  <p:sldLayoutId id="2147483675" r:id="rId5"/>
    <p:sldLayoutId id="2147483682" r:id="rId6"/>
    <p:sldLayoutId id="2147483679" r:id="rId7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275187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b="1">
                <a:solidFill>
                  <a:srgbClr val="336699"/>
                </a:solidFill>
                <a:latin typeface="Calibri"/>
              </a:rPr>
              <a:t>Converting P&amp;IDs into AI-Friendly Structured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2000">
                <a:solidFill>
                  <a:srgbClr val="363D46"/>
                </a:solidFill>
                <a:latin typeface="Calibri"/>
              </a:rPr>
              <a:t>A prompt suite for extracting structured data from piping &amp; instrumentation diagrams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585216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73152" rIns="109728" bIns="73152">
            <a:spAutoFit/>
          </a:bodyPr>
          <a:lstStyle/>
          <a:p>
            <a:r>
              <a:rPr sz="1800" b="1">
                <a:solidFill>
                  <a:srgbClr val="363D46"/>
                </a:solidFill>
                <a:latin typeface="Calibri"/>
              </a:rPr>
              <a:t>Edward Marszal, P.E.  ·  Kenexis Consulting Corporation</a:t>
            </a:r>
          </a:p>
          <a:p>
            <a:pPr>
              <a:spcBef>
                <a:spcPts val="200"/>
              </a:spcBef>
            </a:pPr>
            <a:r>
              <a:rPr sz="1500" b="0">
                <a:solidFill>
                  <a:srgbClr val="336699"/>
                </a:solidFill>
                <a:latin typeface="Calibri"/>
              </a:rPr>
              <a:t>Purdue P2SAC Spring Conference  · 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Metadata prompt — example output</a:t>
            </a:r>
          </a:p>
        </p:txBody>
      </p:sp>
      <p:pic>
        <p:nvPicPr>
          <p:cNvPr id="3" name="Picture 2" descr="pid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91640"/>
            <a:ext cx="5943600" cy="2993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" y="5166360"/>
            <a:ext cx="5943600" cy="3657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1500" b="0">
                <a:solidFill>
                  <a:srgbClr val="363D46"/>
                </a:solidFill>
                <a:latin typeface="Calibri"/>
              </a:rPr>
              <a:t>D-1151-006 Rev 1  ·  Concentrated Ethanol Storage Area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0" y="1691640"/>
            <a:ext cx="5212080" cy="448056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720840" y="1828800"/>
            <a:ext cx="4937760" cy="4206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1300">
                <a:solidFill>
                  <a:srgbClr val="CCCCCC"/>
                </a:solidFill>
                <a:latin typeface="Consolas"/>
              </a:rPr>
              <a:t>&lt;?xml version="1.0" encoding="UTF-8"?&gt;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88C0D0"/>
                </a:solidFill>
                <a:latin typeface="Consolas"/>
              </a:rPr>
              <a:t>&lt;PlantModel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PlantName=""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ProjectNumber=""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DefaultUnits="Imperial"&gt;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88C0D0"/>
                </a:solidFill>
                <a:latin typeface="Consolas"/>
              </a:rPr>
              <a:t>  &lt;Drawing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DrawingNumber="D-1151-006"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DrawingTitle="Piping and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   Instrumentation Diagram"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DrawingSubTitle=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   "Concentrated Ethanol..."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Revision="1"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Date="2015-06-23"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ResponsibleEngineer="H. Shu"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ResponsibleDepartmentName=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   "KENEXIS"&gt;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88C0D0"/>
                </a:solidFill>
                <a:latin typeface="Consolas"/>
              </a:rPr>
              <a:t>  &lt;/Drawing&gt;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88C0D0"/>
                </a:solidFill>
                <a:latin typeface="Consolas"/>
              </a:rPr>
              <a:t>&lt;/PlantModel&gt;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Equipment prompt — DEXPI-aligned taxonomy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040" y="1691640"/>
            <a:ext cx="3749039" cy="416052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20040" y="1691640"/>
            <a:ext cx="3749039" cy="64008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20040" y="1691640"/>
            <a:ext cx="3749039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Mechanical &amp; rotating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2468880"/>
            <a:ext cx="3383279" cy="324612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endParaRPr/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Pumps and compressors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Drivers (motor, engine, generator)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Centrifuges and separators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4528" y="1691640"/>
            <a:ext cx="3749039" cy="416052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224528" y="1691640"/>
            <a:ext cx="3749039" cy="64008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24528" y="1691640"/>
            <a:ext cx="3749039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Heat &amp; mass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7408" y="2468880"/>
            <a:ext cx="3383279" cy="324612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endParaRPr/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Heat exchangers, coolers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Boilers and burners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Columns, vessels, reactors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29016" y="1691640"/>
            <a:ext cx="3749039" cy="416052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129016" y="1691640"/>
            <a:ext cx="3749039" cy="64008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129016" y="1691640"/>
            <a:ext cx="3749039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Specialized &amp; solids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1896" y="2468880"/>
            <a:ext cx="3383279" cy="324612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endParaRPr/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Mixers and agglomerators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Crushers, mills, dryers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Package and utility units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989320"/>
            <a:ext cx="11338560" cy="50292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1800" b="0">
                <a:solidFill>
                  <a:srgbClr val="363D46"/>
                </a:solidFill>
                <a:latin typeface="Calibri"/>
              </a:rPr>
              <a:t>Plus instruments, internals (impellers, tube bundles), and piping accessories.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Equipment prompt — example output</a:t>
            </a:r>
          </a:p>
        </p:txBody>
      </p:sp>
      <p:pic>
        <p:nvPicPr>
          <p:cNvPr id="3" name="Picture 2" descr="pid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91640"/>
            <a:ext cx="5943600" cy="2993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" y="5166360"/>
            <a:ext cx="5943600" cy="3657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1500" b="0">
                <a:solidFill>
                  <a:srgbClr val="363D46"/>
                </a:solidFill>
                <a:latin typeface="Calibri"/>
              </a:rPr>
              <a:t>Tag T-303  ·  Concentrated Ethanol Storage Tank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0" y="1691640"/>
            <a:ext cx="5212080" cy="4480560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720840" y="1828800"/>
            <a:ext cx="4937760" cy="4206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1300">
                <a:solidFill>
                  <a:srgbClr val="88C0D0"/>
                </a:solidFill>
                <a:latin typeface="Consolas"/>
              </a:rPr>
              <a:t>&lt;EquipmentComponents&gt;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A3BE8C"/>
                </a:solidFill>
                <a:latin typeface="Consolas"/>
              </a:rPr>
              <a:t>  &lt;Component class="StorageTank"&gt;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&lt;Tag&gt;T-303&lt;/Tag&gt;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&lt;Description&gt;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CONCENTRATED ETHANOL...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&lt;/Description&gt;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A3BE8C"/>
                </a:solidFill>
                <a:latin typeface="Consolas"/>
              </a:rPr>
              <a:t>    &lt;DesignParameters&gt;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&lt;DesignPressure&gt;100 PSIG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&lt;DesignTemperature&gt;350°F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&lt;Capacity&gt;10000 GAL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A3BE8C"/>
                </a:solidFill>
                <a:latin typeface="Consolas"/>
              </a:rPr>
              <a:t>    &lt;/DesignParameters&gt;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A3BE8C"/>
                </a:solidFill>
                <a:latin typeface="Consolas"/>
              </a:rPr>
              <a:t>    &lt;MechanicalData&gt;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&lt;Dimensions&gt;11'8" × 13'4"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&lt;MaterialOfConstruction&gt;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ECEFF4"/>
                </a:solidFill>
                <a:latin typeface="Consolas"/>
              </a:rPr>
              <a:t>         316 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A3BE8C"/>
                </a:solidFill>
                <a:latin typeface="Consolas"/>
              </a:rPr>
              <a:t>    &lt;/MechanicalData&gt;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A3BE8C"/>
                </a:solidFill>
                <a:latin typeface="Consolas"/>
              </a:rPr>
              <a:t>  &lt;/Component&gt;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1300">
                <a:solidFill>
                  <a:srgbClr val="88C0D0"/>
                </a:solidFill>
                <a:latin typeface="Consolas"/>
              </a:rPr>
              <a:t>&lt;/EquipmentComponents&gt;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>
                <a:solidFill>
                  <a:srgbClr val="336699"/>
                </a:solidFill>
                <a:latin typeface="Calibri"/>
              </a:rPr>
              <a:t>Valves prompt — in progress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91640"/>
            <a:ext cx="6858000" cy="4492512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200" b="1" dirty="0">
                <a:solidFill>
                  <a:srgbClr val="336699"/>
                </a:solidFill>
                <a:latin typeface="Calibri"/>
              </a:rPr>
              <a:t>Targets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Isolation valves: ball, check, gate, globe</a:t>
            </a: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Safety devices: rupture discs, PSVs, breather valves</a:t>
            </a: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Accessories: traps, strainers, in-line mixers</a:t>
            </a: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Fittings: reducers, tees, blind flanges</a:t>
            </a:r>
          </a:p>
          <a:p>
            <a:pPr>
              <a:spcBef>
                <a:spcPts val="2000"/>
              </a:spcBef>
            </a:pPr>
            <a:r>
              <a:rPr sz="2200" b="1" dirty="0">
                <a:solidFill>
                  <a:srgbClr val="1F446E"/>
                </a:solidFill>
                <a:latin typeface="Calibri"/>
              </a:rPr>
              <a:t>What's harder than equipment</a:t>
            </a: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Symbols are small, dense, and clustered</a:t>
            </a:r>
            <a:endParaRPr lang="en-US" sz="2000" b="0" dirty="0">
              <a:solidFill>
                <a:srgbClr val="363D46"/>
              </a:solidFill>
              <a:latin typeface="Calibri"/>
            </a:endParaRP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lang="en-US" sz="2000" dirty="0">
                <a:solidFill>
                  <a:srgbClr val="363D46"/>
                </a:solidFill>
                <a:latin typeface="Calibri"/>
              </a:rPr>
              <a:t>Can’t rely on text in PDF</a:t>
            </a:r>
            <a:endParaRPr sz="2000" b="0" dirty="0">
              <a:solidFill>
                <a:srgbClr val="363D46"/>
              </a:solidFill>
              <a:latin typeface="Calibri"/>
            </a:endParaRP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Set-pressure tags must be associated correctly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0" y="1828800"/>
            <a:ext cx="4023360" cy="402336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55279" y="1965960"/>
            <a:ext cx="3657600" cy="37490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400" b="1">
                <a:solidFill>
                  <a:srgbClr val="FFFFFF"/>
                </a:solidFill>
                <a:latin typeface="Calibri"/>
              </a:rPr>
              <a:t>Status</a:t>
            </a:r>
          </a:p>
          <a:p>
            <a:pPr algn="ctr">
              <a:spcBef>
                <a:spcPts val="1800"/>
              </a:spcBef>
              <a:spcAft>
                <a:spcPts val="400"/>
              </a:spcAft>
            </a:pPr>
            <a:r>
              <a:rPr sz="1800" b="0">
                <a:solidFill>
                  <a:srgbClr val="FFFFFF"/>
                </a:solidFill>
                <a:latin typeface="Calibri"/>
              </a:rPr>
              <a:t>Identification working on clean diagrams.</a:t>
            </a:r>
          </a:p>
          <a:p>
            <a:pPr algn="ctr">
              <a:spcBef>
                <a:spcPts val="1400"/>
              </a:spcBef>
              <a:spcAft>
                <a:spcPts val="400"/>
              </a:spcAft>
            </a:pPr>
            <a:r>
              <a:rPr sz="1800" b="0">
                <a:solidFill>
                  <a:srgbClr val="FFFFFF"/>
                </a:solidFill>
                <a:latin typeface="Calibri"/>
              </a:rPr>
              <a:t>Tag and accessory association is the active failure mode.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Validation — what we tested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5760" y="1691640"/>
            <a:ext cx="5577840" cy="45262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65760" y="1691640"/>
            <a:ext cx="5577840" cy="548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1691640"/>
            <a:ext cx="5577840" cy="5486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Trial 1: Hand-drawn equipment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2331720"/>
            <a:ext cx="5029200" cy="20116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handdrawn_cl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" y="2596896"/>
            <a:ext cx="4754880" cy="1481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" y="4480560"/>
            <a:ext cx="530352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1">
                <a:solidFill>
                  <a:srgbClr val="E2913C"/>
                </a:solidFill>
                <a:latin typeface="Calibri"/>
              </a:rPr>
              <a:t>Result: partially successful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983480"/>
            <a:ext cx="5029200" cy="10972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1800" b="0">
                <a:solidFill>
                  <a:srgbClr val="363D46"/>
                </a:solidFill>
                <a:latin typeface="Calibri"/>
              </a:rPr>
              <a:t>Tanks and pumps recognized. Stylized agitators and unusual symbols missed.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54496" y="1691640"/>
            <a:ext cx="5577840" cy="45262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254496" y="1691640"/>
            <a:ext cx="5577840" cy="548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254496" y="1691640"/>
            <a:ext cx="5577840" cy="5486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Trial 2: Visual-only on a real P&amp;ID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28816" y="2331720"/>
            <a:ext cx="5029200" cy="20116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pid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763" y="2468879"/>
            <a:ext cx="3449304" cy="1737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1656" y="4480560"/>
            <a:ext cx="530352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1">
                <a:solidFill>
                  <a:srgbClr val="336699"/>
                </a:solidFill>
                <a:latin typeface="Calibri"/>
              </a:rPr>
              <a:t>Result: successful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8816" y="4983480"/>
            <a:ext cx="5029200" cy="10972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1800" b="0">
                <a:solidFill>
                  <a:srgbClr val="363D46"/>
                </a:solidFill>
                <a:latin typeface="Calibri"/>
              </a:rPr>
              <a:t>Title block, equipment list, and most piping captured on a clean drawing.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Same prompt, different LLMs, different answers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54480"/>
            <a:ext cx="11338560" cy="9144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200" b="1">
                <a:solidFill>
                  <a:srgbClr val="336699"/>
                </a:solidFill>
                <a:latin typeface="Calibri"/>
              </a:rPr>
              <a:t>Identical prompts. Multiple frontier models. Outputs varied.</a:t>
            </a:r>
          </a:p>
          <a:p>
            <a:pPr>
              <a:spcBef>
                <a:spcPts val="1000"/>
              </a:spcBef>
              <a:spcAft>
                <a:spcPts val="400"/>
              </a:spcAft>
            </a:pPr>
            <a:r>
              <a:rPr sz="2000" b="0">
                <a:solidFill>
                  <a:srgbClr val="363D46"/>
                </a:solidFill>
                <a:latin typeface="Calibri"/>
              </a:rPr>
              <a:t>A robust prompt has to be tested against more than one engine.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291840"/>
            <a:ext cx="5486400" cy="13716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3456432"/>
            <a:ext cx="5029200" cy="10972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Identification varies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Some models miss small instrumentation; others over-call valves.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4496" y="3291840"/>
            <a:ext cx="5486400" cy="13716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483096" y="3456432"/>
            <a:ext cx="5029200" cy="10972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Format compliance varies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Clean XML from one model is malformed from another.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800600"/>
            <a:ext cx="5486400" cy="13716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85800" y="4965192"/>
            <a:ext cx="5029200" cy="10972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"Invented" content varies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Hallucinated equipment differs by model — a key safety risk.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54496" y="4800600"/>
            <a:ext cx="5486400" cy="13716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83096" y="4965192"/>
            <a:ext cx="5029200" cy="10972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Stability varies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Same model + same prompt + same drawing → different runs differ.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Results scorecard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783080"/>
            <a:ext cx="2743200" cy="548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1783080"/>
            <a:ext cx="2743200" cy="5486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Module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1840" y="1783080"/>
            <a:ext cx="2743200" cy="548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291840" y="1783080"/>
            <a:ext cx="2743200" cy="5486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Status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5040" y="1783080"/>
            <a:ext cx="5577840" cy="548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035040" y="1783080"/>
            <a:ext cx="5577840" cy="5486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Notes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331720"/>
            <a:ext cx="11064240" cy="777240"/>
          </a:xfrm>
          <a:prstGeom prst="rect">
            <a:avLst/>
          </a:prstGeom>
          <a:solidFill>
            <a:srgbClr val="F6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1520" y="2331720"/>
            <a:ext cx="246888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2000" b="1">
                <a:solidFill>
                  <a:srgbClr val="363D46"/>
                </a:solidFill>
                <a:latin typeface="Calibri"/>
              </a:rPr>
              <a:t>Metadata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7620" y="2491739"/>
            <a:ext cx="1691640" cy="45720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817620" y="2491739"/>
            <a:ext cx="169164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Calibri"/>
              </a:rPr>
              <a:t>Strong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7920" y="2331720"/>
            <a:ext cx="530352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Title block extraction reliable on clean drawings.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3108960"/>
            <a:ext cx="11064240" cy="777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31520" y="3108960"/>
            <a:ext cx="246888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2000" b="1">
                <a:solidFill>
                  <a:srgbClr val="363D46"/>
                </a:solidFill>
                <a:latin typeface="Calibri"/>
              </a:rPr>
              <a:t>Equipment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7620" y="3268979"/>
            <a:ext cx="1691640" cy="45720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817620" y="3268979"/>
            <a:ext cx="169164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Calibri"/>
              </a:rPr>
              <a:t>Working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7920" y="3108960"/>
            <a:ext cx="530352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Major equipment recognized; specialty equipment is the gap.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" y="3886200"/>
            <a:ext cx="11064240" cy="777240"/>
          </a:xfrm>
          <a:prstGeom prst="rect">
            <a:avLst/>
          </a:prstGeom>
          <a:solidFill>
            <a:srgbClr val="F6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31520" y="3886200"/>
            <a:ext cx="246888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2000" b="1">
                <a:solidFill>
                  <a:srgbClr val="363D46"/>
                </a:solidFill>
                <a:latin typeface="Calibri"/>
              </a:rPr>
              <a:t>Valves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17620" y="4046220"/>
            <a:ext cx="1691640" cy="457200"/>
          </a:xfrm>
          <a:prstGeom prst="roundRect">
            <a:avLst>
              <a:gd name="adj" fmla="val 10000"/>
            </a:avLst>
          </a:prstGeom>
          <a:solidFill>
            <a:srgbClr val="E29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3817620" y="4046220"/>
            <a:ext cx="169164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Calibri"/>
              </a:rPr>
              <a:t>In progress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7920" y="3886200"/>
            <a:ext cx="530352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ID working; tag and accessory association still fragile.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4663440"/>
            <a:ext cx="11064240" cy="777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31520" y="4663440"/>
            <a:ext cx="246888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2000" b="1">
                <a:solidFill>
                  <a:srgbClr val="363D46"/>
                </a:solidFill>
                <a:latin typeface="Calibri"/>
              </a:rPr>
              <a:t>Piping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17620" y="4823459"/>
            <a:ext cx="1691640" cy="457200"/>
          </a:xfrm>
          <a:prstGeom prst="roundRect">
            <a:avLst>
              <a:gd name="adj" fmla="val 10000"/>
            </a:avLst>
          </a:prstGeom>
          <a:solidFill>
            <a:srgbClr val="9A9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3817620" y="4823459"/>
            <a:ext cx="169164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Calibri"/>
              </a:rPr>
              <a:t>Not started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920" y="4663440"/>
            <a:ext cx="530352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Line tagging and segment topology — next phase.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" y="5440679"/>
            <a:ext cx="11064240" cy="777240"/>
          </a:xfrm>
          <a:prstGeom prst="rect">
            <a:avLst/>
          </a:prstGeom>
          <a:solidFill>
            <a:srgbClr val="F6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31520" y="5440679"/>
            <a:ext cx="246888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2000" b="1">
                <a:solidFill>
                  <a:srgbClr val="363D46"/>
                </a:solidFill>
                <a:latin typeface="Calibri"/>
              </a:rPr>
              <a:t>Inter-page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17620" y="5600699"/>
            <a:ext cx="1691640" cy="457200"/>
          </a:xfrm>
          <a:prstGeom prst="roundRect">
            <a:avLst>
              <a:gd name="adj" fmla="val 10000"/>
            </a:avLst>
          </a:prstGeom>
          <a:solidFill>
            <a:srgbClr val="9A9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3817620" y="5600699"/>
            <a:ext cx="169164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Calibri"/>
              </a:rPr>
              <a:t>Not started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7920" y="5440679"/>
            <a:ext cx="5303520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Cross-sheet continuation tags — needed for full plant graph.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False negatives beat false positives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783080"/>
            <a:ext cx="5577840" cy="41148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57200" y="1783080"/>
            <a:ext cx="5577840" cy="64008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200" y="1783080"/>
            <a:ext cx="5577840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Preferred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606040"/>
            <a:ext cx="5212080" cy="32004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3200" b="1">
                <a:solidFill>
                  <a:srgbClr val="336699"/>
                </a:solidFill>
                <a:latin typeface="Calibri"/>
              </a:rPr>
              <a:t>80% true positive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with</a:t>
            </a:r>
          </a:p>
          <a:p>
            <a:pPr algn="ctr">
              <a:spcBef>
                <a:spcPts val="200"/>
              </a:spcBef>
              <a:spcAft>
                <a:spcPts val="400"/>
              </a:spcAft>
            </a:pPr>
            <a:r>
              <a:rPr sz="2600" b="1">
                <a:solidFill>
                  <a:srgbClr val="1F446E"/>
                </a:solidFill>
                <a:latin typeface="Calibri"/>
              </a:rPr>
              <a:t>20% false negative</a:t>
            </a:r>
          </a:p>
          <a:p>
            <a:pPr algn="ctr">
              <a:spcBef>
                <a:spcPts val="18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Missed equipment is recoverable. Reviewer can spot the gap.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3056" y="1783080"/>
            <a:ext cx="5577840" cy="41148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E291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63056" y="1783080"/>
            <a:ext cx="5577840" cy="640080"/>
          </a:xfrm>
          <a:prstGeom prst="rect">
            <a:avLst/>
          </a:prstGeom>
          <a:solidFill>
            <a:srgbClr val="E29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163056" y="1783080"/>
            <a:ext cx="5577840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Avoided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5936" y="2606040"/>
            <a:ext cx="5212080" cy="32004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3200" b="1">
                <a:solidFill>
                  <a:srgbClr val="E2913C"/>
                </a:solidFill>
                <a:latin typeface="Calibri"/>
              </a:rPr>
              <a:t>90% true positive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with</a:t>
            </a:r>
          </a:p>
          <a:p>
            <a:pPr algn="ctr">
              <a:spcBef>
                <a:spcPts val="200"/>
              </a:spcBef>
              <a:spcAft>
                <a:spcPts val="400"/>
              </a:spcAft>
            </a:pPr>
            <a:r>
              <a:rPr sz="2600" b="1">
                <a:solidFill>
                  <a:srgbClr val="E2913C"/>
                </a:solidFill>
                <a:latin typeface="Calibri"/>
              </a:rPr>
              <a:t>10% false positive</a:t>
            </a:r>
          </a:p>
          <a:p>
            <a:pPr algn="ctr">
              <a:spcBef>
                <a:spcPts val="18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Invented equipment is dangerous — nothing in the drawing to disprove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080760"/>
            <a:ext cx="11338560" cy="50292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1">
                <a:solidFill>
                  <a:srgbClr val="336699"/>
                </a:solidFill>
                <a:latin typeface="Calibri"/>
              </a:rPr>
              <a:t>In safety analysis: missing data is a workflow problem; invented data is a hazard.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Future direction: pivot from DEXPI to Markdown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828800"/>
            <a:ext cx="4572000" cy="12801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1828800"/>
            <a:ext cx="4572000" cy="12801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600" b="1">
                <a:solidFill>
                  <a:srgbClr val="1F446E"/>
                </a:solidFill>
                <a:latin typeface="Calibri"/>
              </a:rPr>
              <a:t>DEXPI XML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sz="1600" b="0">
                <a:solidFill>
                  <a:srgbClr val="363D46"/>
                </a:solidFill>
                <a:latin typeface="Calibri"/>
              </a:rPr>
              <a:t>v1 representation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49240" y="2286000"/>
            <a:ext cx="1463040" cy="457200"/>
          </a:xfrm>
          <a:prstGeom prst="rightArrow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7077456" y="1828800"/>
            <a:ext cx="4572000" cy="128016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077456" y="1828800"/>
            <a:ext cx="4572000" cy="12801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600" b="1">
                <a:solidFill>
                  <a:srgbClr val="FFFFFF"/>
                </a:solidFill>
                <a:latin typeface="Calibri"/>
              </a:rPr>
              <a:t>Markdown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sz="1600" b="0">
                <a:solidFill>
                  <a:srgbClr val="FFFFFF"/>
                </a:solidFill>
                <a:latin typeface="Calibri"/>
              </a:rPr>
              <a:t>v2 representation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383280"/>
            <a:ext cx="5577840" cy="12801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77240" y="3520440"/>
            <a:ext cx="5120640" cy="10058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Native LLM format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Markdown is the de-facto LLM artifact format.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5351" y="3383280"/>
            <a:ext cx="5577840" cy="12801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73951" y="3520440"/>
            <a:ext cx="5120640" cy="10058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Lower token cost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Compact, no closing tags to track.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846320"/>
            <a:ext cx="5577840" cy="12801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77240" y="4983480"/>
            <a:ext cx="5120640" cy="10058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Easier to generate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Closer to LLM training distribution.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45351" y="4846320"/>
            <a:ext cx="5577840" cy="12801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473951" y="4983480"/>
            <a:ext cx="5120640" cy="10058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000" b="1">
                <a:solidFill>
                  <a:srgbClr val="1F446E"/>
                </a:solidFill>
                <a:latin typeface="Calibri"/>
              </a:rPr>
              <a:t>Trivial to consume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Tools, pipelines, and humans all read it.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Remaining work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783080"/>
            <a:ext cx="5577840" cy="45720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57200" y="1783080"/>
            <a:ext cx="5577840" cy="64008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200" y="1783080"/>
            <a:ext cx="5577840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Build out the prompt suite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60604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endParaRPr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2200" b="1">
                <a:solidFill>
                  <a:srgbClr val="1F446E"/>
                </a:solidFill>
                <a:latin typeface="Calibri"/>
              </a:rPr>
              <a:t>Pipe segments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Line tags, sizes, specs, and routing.</a:t>
            </a: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sz="2200" b="1">
                <a:solidFill>
                  <a:srgbClr val="1F446E"/>
                </a:solidFill>
                <a:latin typeface="Calibri"/>
              </a:rPr>
              <a:t>Inter-page connections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Off-page tie-ins — turn many sheets into one plant graph.</a:t>
            </a: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sz="2200" b="1">
                <a:solidFill>
                  <a:srgbClr val="1F446E"/>
                </a:solidFill>
                <a:latin typeface="Calibri"/>
              </a:rPr>
              <a:t>Instrumentation loops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Tie sensors, controllers, and final elements into named loops.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3056" y="1783080"/>
            <a:ext cx="5577840" cy="45720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63056" y="1783080"/>
            <a:ext cx="5577840" cy="64008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163056" y="1783080"/>
            <a:ext cx="5577840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Stress test against harder P&amp;IDs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656" y="260604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endParaRPr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2200" b="1">
                <a:solidFill>
                  <a:srgbClr val="1F446E"/>
                </a:solidFill>
                <a:latin typeface="Calibri"/>
              </a:rPr>
              <a:t>Low-quality scans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Faded lines, skewed pages, JPEG artifacts.</a:t>
            </a: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sz="2200" b="1">
                <a:solidFill>
                  <a:srgbClr val="1F446E"/>
                </a:solidFill>
                <a:latin typeface="Calibri"/>
              </a:rPr>
              <a:t>Dense, congested drawings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Process units with hundreds of overlapping tags.</a:t>
            </a: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sz="2200" b="1">
                <a:solidFill>
                  <a:srgbClr val="1F446E"/>
                </a:solidFill>
                <a:latin typeface="Calibri"/>
              </a:rPr>
              <a:t>Non-standard symbol sets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Older drawings or proprietary symbol libraries.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The problem: LLMs are text engines; P&amp;IDs are images</a:t>
            </a:r>
          </a:p>
        </p:txBody>
      </p:sp>
      <p:pic>
        <p:nvPicPr>
          <p:cNvPr id="3" name="Picture 2" descr="pid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91640"/>
            <a:ext cx="6035040" cy="3039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6800" y="1218674"/>
            <a:ext cx="4937760" cy="5020862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400" b="1" dirty="0">
                <a:solidFill>
                  <a:srgbClr val="336699"/>
                </a:solidFill>
                <a:latin typeface="Calibri"/>
              </a:rPr>
              <a:t>Reading a P&amp;ID as pixels is the wrong job for an LLM.</a:t>
            </a: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sz="2400" b="0" dirty="0">
                <a:solidFill>
                  <a:srgbClr val="363D46"/>
                </a:solidFill>
                <a:latin typeface="Calibri"/>
              </a:rPr>
              <a:t>Forced to interpret an engineering drawing visually, LLMs:</a:t>
            </a:r>
          </a:p>
          <a:p>
            <a:pPr marL="457200" indent="-285750">
              <a:spcBef>
                <a:spcPts val="1400"/>
              </a:spcBef>
              <a:spcAft>
                <a:spcPts val="400"/>
              </a:spcAft>
              <a:buChar char="•"/>
            </a:pPr>
            <a:r>
              <a:rPr sz="2200" b="0" dirty="0">
                <a:solidFill>
                  <a:srgbClr val="363D46"/>
                </a:solidFill>
                <a:latin typeface="Calibri"/>
              </a:rPr>
              <a:t>Miss small or stylized equipment</a:t>
            </a: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200" b="0" dirty="0">
                <a:solidFill>
                  <a:srgbClr val="363D46"/>
                </a:solidFill>
                <a:latin typeface="Calibri"/>
              </a:rPr>
              <a:t>Invent connections that aren't on the page</a:t>
            </a: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200" b="0" dirty="0">
                <a:solidFill>
                  <a:srgbClr val="363D46"/>
                </a:solidFill>
                <a:latin typeface="Calibri"/>
              </a:rPr>
              <a:t>Give different answers across runs and across models</a:t>
            </a:r>
          </a:p>
          <a:p>
            <a:pPr marL="457200" indent="-285750">
              <a:spcBef>
                <a:spcPts val="1000"/>
              </a:spcBef>
              <a:spcAft>
                <a:spcPts val="400"/>
              </a:spcAft>
              <a:buChar char="•"/>
            </a:pPr>
            <a:r>
              <a:rPr sz="2200" b="0" dirty="0">
                <a:solidFill>
                  <a:srgbClr val="363D46"/>
                </a:solidFill>
                <a:latin typeface="Calibri"/>
              </a:rPr>
              <a:t>Cannot easily be audited or version-controlled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Acknowledgments  ·  Q&amp;A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783080"/>
            <a:ext cx="11283696" cy="13716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1783080"/>
            <a:ext cx="11283696" cy="13716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Calibri"/>
              </a:rPr>
              <a:t>Thank you</a:t>
            </a:r>
          </a:p>
          <a:p>
            <a:pPr algn="ctr">
              <a:spcBef>
                <a:spcPts val="600"/>
              </a:spcBef>
            </a:pPr>
            <a:r>
              <a:rPr sz="2000" b="0">
                <a:solidFill>
                  <a:srgbClr val="FFFFFF"/>
                </a:solidFill>
                <a:latin typeface="Calibri"/>
              </a:rPr>
              <a:t>Questions and discussion welcome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429000"/>
            <a:ext cx="3657600" cy="15087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7200" y="3566160"/>
            <a:ext cx="3657600" cy="12344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1">
                <a:solidFill>
                  <a:srgbClr val="1F446E"/>
                </a:solidFill>
                <a:latin typeface="Calibri"/>
              </a:rPr>
              <a:t>Capstone team</a:t>
            </a:r>
          </a:p>
          <a:p>
            <a:pPr algn="ctr">
              <a:spcBef>
                <a:spcPts val="800"/>
              </a:spcBef>
              <a:spcAft>
                <a:spcPts val="400"/>
              </a:spcAft>
            </a:pPr>
            <a:r>
              <a:rPr sz="1500" b="0">
                <a:solidFill>
                  <a:srgbClr val="363D46"/>
                </a:solidFill>
                <a:latin typeface="Calibri"/>
              </a:rPr>
              <a:t>Isabella Franzini</a:t>
            </a:r>
          </a:p>
          <a:p>
            <a:pPr algn="ctr">
              <a:spcBef>
                <a:spcPts val="200"/>
              </a:spcBef>
              <a:spcAft>
                <a:spcPts val="400"/>
              </a:spcAft>
            </a:pPr>
            <a:r>
              <a:rPr sz="1500" b="0">
                <a:solidFill>
                  <a:srgbClr val="363D46"/>
                </a:solidFill>
                <a:latin typeface="Calibri"/>
              </a:rPr>
              <a:t>Michael Fisher</a:t>
            </a:r>
          </a:p>
          <a:p>
            <a:pPr algn="ctr">
              <a:spcBef>
                <a:spcPts val="200"/>
              </a:spcBef>
              <a:spcAft>
                <a:spcPts val="400"/>
              </a:spcAft>
            </a:pPr>
            <a:r>
              <a:rPr sz="1500" b="0">
                <a:solidFill>
                  <a:srgbClr val="363D46"/>
                </a:solidFill>
                <a:latin typeface="Calibri"/>
              </a:rPr>
              <a:t>Purdue ChE Davidson School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70248" y="3429000"/>
            <a:ext cx="3657600" cy="15087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270248" y="3566160"/>
            <a:ext cx="3657600" cy="12344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1">
                <a:solidFill>
                  <a:srgbClr val="1F446E"/>
                </a:solidFill>
                <a:latin typeface="Calibri"/>
              </a:rPr>
              <a:t>Project Manager</a:t>
            </a:r>
          </a:p>
          <a:p>
            <a:pPr algn="ctr">
              <a:spcBef>
                <a:spcPts val="800"/>
              </a:spcBef>
              <a:spcAft>
                <a:spcPts val="400"/>
              </a:spcAft>
            </a:pPr>
            <a:r>
              <a:rPr sz="1500" b="0">
                <a:solidFill>
                  <a:srgbClr val="363D46"/>
                </a:solidFill>
                <a:latin typeface="Calibri"/>
              </a:rPr>
              <a:t>Dr. William R. Clark</a:t>
            </a:r>
          </a:p>
          <a:p>
            <a:pPr algn="ctr">
              <a:spcBef>
                <a:spcPts val="200"/>
              </a:spcBef>
              <a:spcAft>
                <a:spcPts val="400"/>
              </a:spcAft>
            </a:pPr>
            <a:r>
              <a:rPr sz="1500" b="0">
                <a:solidFill>
                  <a:srgbClr val="363D46"/>
                </a:solidFill>
                <a:latin typeface="Calibri"/>
              </a:rPr>
              <a:t>Purdue ChE PMP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83296" y="3429000"/>
            <a:ext cx="3657600" cy="150876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083296" y="3566160"/>
            <a:ext cx="3657600" cy="12344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1">
                <a:solidFill>
                  <a:srgbClr val="1F446E"/>
                </a:solidFill>
                <a:latin typeface="Calibri"/>
              </a:rPr>
              <a:t>Host</a:t>
            </a:r>
          </a:p>
          <a:p>
            <a:pPr algn="ctr">
              <a:spcBef>
                <a:spcPts val="800"/>
              </a:spcBef>
              <a:spcAft>
                <a:spcPts val="400"/>
              </a:spcAft>
            </a:pPr>
            <a:r>
              <a:rPr sz="1500" b="0">
                <a:solidFill>
                  <a:srgbClr val="363D46"/>
                </a:solidFill>
                <a:latin typeface="Calibri"/>
              </a:rPr>
              <a:t>Purdue Process Safety</a:t>
            </a:r>
          </a:p>
          <a:p>
            <a:pPr algn="ctr">
              <a:spcBef>
                <a:spcPts val="200"/>
              </a:spcBef>
              <a:spcAft>
                <a:spcPts val="400"/>
              </a:spcAft>
            </a:pPr>
            <a:r>
              <a:rPr sz="1500" b="0">
                <a:solidFill>
                  <a:srgbClr val="363D46"/>
                </a:solidFill>
                <a:latin typeface="Calibri"/>
              </a:rPr>
              <a:t>and Assurance Center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212080"/>
            <a:ext cx="11283696" cy="777240"/>
          </a:xfrm>
          <a:prstGeom prst="rect">
            <a:avLst/>
          </a:prstGeom>
          <a:solidFill>
            <a:srgbClr val="F6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7200" y="5212080"/>
            <a:ext cx="11283696" cy="7772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800" b="1">
                <a:solidFill>
                  <a:srgbClr val="1F446E"/>
                </a:solidFill>
                <a:latin typeface="Calibri"/>
              </a:rPr>
              <a:t>Edward Marszal, P.E.</a:t>
            </a:r>
            <a:r>
              <a:rPr sz="1600">
                <a:solidFill>
                  <a:srgbClr val="363D46"/>
                </a:solidFill>
                <a:latin typeface="Calibri"/>
              </a:rPr>
              <a:t>   ·   edward.marszal@kenexis.com   ·   Kenexis Consulting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Why this matters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0" y="2743200"/>
            <a:ext cx="3054096" cy="128016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0" y="2743200"/>
            <a:ext cx="3054096" cy="1280160"/>
          </a:xfrm>
          <a:prstGeom prst="rect">
            <a:avLst/>
          </a:prstGeom>
          <a:noFill/>
          <a:ln>
            <a:noFill/>
          </a:ln>
        </p:spPr>
        <p:txBody>
          <a:bodyPr wrap="square" lIns="45720" tIns="73152" rIns="45720" bIns="73152" anchor="ctr">
            <a:spAutoFit/>
          </a:bodyPr>
          <a:lstStyle/>
          <a:p>
            <a:pPr algn="ctr"/>
            <a:r>
              <a:rPr sz="2800" b="1">
                <a:solidFill>
                  <a:srgbClr val="FFFFFF"/>
                </a:solidFill>
                <a:latin typeface="Calibri"/>
              </a:rPr>
              <a:t>P&amp;ID</a:t>
            </a:r>
          </a:p>
          <a:p>
            <a:pPr algn="ctr">
              <a:spcBef>
                <a:spcPts val="200"/>
              </a:spcBef>
            </a:pPr>
            <a:r>
              <a:rPr sz="1600" b="0">
                <a:solidFill>
                  <a:srgbClr val="FFFFFF"/>
                </a:solidFill>
                <a:latin typeface="Calibri"/>
              </a:rPr>
              <a:t>AI-readable representation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" y="1371600"/>
            <a:ext cx="2743200" cy="17830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65760" y="1371600"/>
            <a:ext cx="2743200" cy="1783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1F446E"/>
                </a:solidFill>
                <a:latin typeface="Calibri"/>
              </a:rPr>
              <a:t>HAZOP assistance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Reason node-by-node about equipment and protections.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89136" y="1371600"/>
            <a:ext cx="2743200" cy="17830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089136" y="1371600"/>
            <a:ext cx="2743200" cy="1783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1F446E"/>
                </a:solidFill>
                <a:latin typeface="Calibri"/>
              </a:rPr>
              <a:t>LOPA &amp; SIL verification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Reason about IPLs and SIFs from the actual diagram.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4617720"/>
            <a:ext cx="2743200" cy="17830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65760" y="4617720"/>
            <a:ext cx="2743200" cy="1783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1F446E"/>
                </a:solidFill>
                <a:latin typeface="Calibri"/>
              </a:rPr>
              <a:t>SRS authoring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Auto-draft SRS narratives from structured data.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89136" y="4617720"/>
            <a:ext cx="2743200" cy="17830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9089136" y="4617720"/>
            <a:ext cx="2743200" cy="1783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1F446E"/>
                </a:solidFill>
                <a:latin typeface="Calibri"/>
              </a:rPr>
              <a:t>Asset Q&amp;A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Query the P&amp;ID in natural language.</a:t>
            </a:r>
          </a:p>
        </p:txBody>
      </p:sp>
      <p:cxnSp>
        <p:nvCxnSpPr>
          <p:cNvPr id="13" name="Connector 12"/>
          <p:cNvCxnSpPr/>
          <p:nvPr/>
        </p:nvCxnSpPr>
        <p:spPr>
          <a:xfrm flipH="1" flipV="1">
            <a:off x="3108960" y="2194560"/>
            <a:ext cx="1463040" cy="91440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7626096" y="2194560"/>
            <a:ext cx="1463040" cy="91440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>
            <a:off x="3108960" y="3657600"/>
            <a:ext cx="1463040" cy="178308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7626096" y="3657600"/>
            <a:ext cx="1463040" cy="178308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The approach in one diagram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651760"/>
            <a:ext cx="2606040" cy="15544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2651760"/>
            <a:ext cx="260604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400" b="1">
                <a:solidFill>
                  <a:srgbClr val="1F446E"/>
                </a:solidFill>
                <a:latin typeface="Calibri"/>
              </a:rPr>
              <a:t>P&amp;ID image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PDF or scan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246120" y="3200400"/>
            <a:ext cx="640080" cy="457200"/>
          </a:xfrm>
          <a:prstGeom prst="rightArrow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4023360" y="2651760"/>
            <a:ext cx="2606040" cy="155448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023360" y="2651760"/>
            <a:ext cx="260604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400" b="1">
                <a:solidFill>
                  <a:srgbClr val="FFFFFF"/>
                </a:solidFill>
                <a:latin typeface="Calibri"/>
              </a:rPr>
              <a:t>Prompt suite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sz="1600" b="0">
                <a:solidFill>
                  <a:srgbClr val="FFFFFF"/>
                </a:solidFill>
                <a:latin typeface="Calibri"/>
              </a:rPr>
              <a:t>5 modules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20840" y="3200400"/>
            <a:ext cx="640080" cy="457200"/>
          </a:xfrm>
          <a:prstGeom prst="rightArrow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7498079" y="2651760"/>
            <a:ext cx="2606040" cy="15544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498079" y="2651760"/>
            <a:ext cx="260604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400" b="1">
                <a:solidFill>
                  <a:srgbClr val="1F446E"/>
                </a:solidFill>
                <a:latin typeface="Calibri"/>
              </a:rPr>
              <a:t>Structured text</a:t>
            </a:r>
          </a:p>
          <a:p>
            <a:pPr algn="ctr">
              <a:spcBef>
                <a:spcPts val="600"/>
              </a:spcBef>
              <a:spcAft>
                <a:spcPts val="400"/>
              </a:spcAft>
            </a:pPr>
            <a:r>
              <a:rPr sz="1600" b="0">
                <a:solidFill>
                  <a:srgbClr val="363D46"/>
                </a:solidFill>
                <a:latin typeface="Calibri"/>
              </a:rPr>
              <a:t>DEXPI XML today
Markdown next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457200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0">
                <a:solidFill>
                  <a:srgbClr val="363D46"/>
                </a:solidFill>
                <a:latin typeface="Calibri"/>
              </a:rPr>
              <a:t>Consumed by HAZOP, LOPA, SIL, SRS, and other downstream AI workflows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1783080"/>
            <a:ext cx="10972800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0">
                <a:solidFill>
                  <a:srgbClr val="363D46"/>
                </a:solidFill>
                <a:latin typeface="Calibri"/>
              </a:rPr>
              <a:t>Solve the representation step once — every downstream workflow inherits a clean input.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First attempt: DEXPI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91640"/>
            <a:ext cx="6949440" cy="45720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400" b="1">
                <a:solidFill>
                  <a:srgbClr val="336699"/>
                </a:solidFill>
                <a:latin typeface="Calibri"/>
              </a:rPr>
              <a:t>Why we picked DEXPI for v1</a:t>
            </a:r>
          </a:p>
          <a:p>
            <a:pPr marL="457200" indent="-285750">
              <a:spcBef>
                <a:spcPts val="1800"/>
              </a:spcBef>
              <a:spcAft>
                <a:spcPts val="400"/>
              </a:spcAft>
              <a:buChar char="•"/>
            </a:pPr>
            <a:r>
              <a:rPr sz="2200" b="0">
                <a:solidFill>
                  <a:srgbClr val="363D46"/>
                </a:solidFill>
                <a:latin typeface="Calibri"/>
              </a:rPr>
              <a:t>Industry-recognized standard for plant data exchange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200" b="0">
                <a:solidFill>
                  <a:srgbClr val="363D46"/>
                </a:solidFill>
                <a:latin typeface="Calibri"/>
              </a:rPr>
              <a:t>Schema covers vessels, pumps, valves, instruments, piping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200" b="0">
                <a:solidFill>
                  <a:srgbClr val="363D46"/>
                </a:solidFill>
                <a:latin typeface="Calibri"/>
              </a:rPr>
              <a:t>XML output is unambiguous and validatable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200" b="0">
                <a:solidFill>
                  <a:srgbClr val="363D46"/>
                </a:solidFill>
                <a:latin typeface="Calibri"/>
              </a:rPr>
              <a:t>Gives the LLM a clear schema target — reduces invented field names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80960" y="1783080"/>
            <a:ext cx="4023360" cy="420624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80960" y="1783080"/>
            <a:ext cx="4023360" cy="4206240"/>
          </a:xfrm>
          <a:prstGeom prst="rect">
            <a:avLst/>
          </a:prstGeom>
          <a:noFill/>
          <a:ln>
            <a:noFill/>
          </a:ln>
        </p:spPr>
        <p:txBody>
          <a:bodyPr wrap="square" lIns="228600" tIns="73152" rIns="228600" bIns="73152" anchor="ctr">
            <a:spAutoFit/>
          </a:bodyPr>
          <a:lstStyle/>
          <a:p>
            <a:pPr algn="ctr"/>
            <a:r>
              <a:rPr sz="4800" b="1">
                <a:solidFill>
                  <a:srgbClr val="FFFFFF"/>
                </a:solidFill>
                <a:latin typeface="Calibri"/>
              </a:rPr>
              <a:t>DEXPI</a:t>
            </a:r>
          </a:p>
          <a:p>
            <a:pPr algn="ctr">
              <a:spcBef>
                <a:spcPts val="1200"/>
              </a:spcBef>
              <a:spcAft>
                <a:spcPts val="400"/>
              </a:spcAft>
            </a:pPr>
            <a:r>
              <a:rPr sz="1800" b="0">
                <a:solidFill>
                  <a:srgbClr val="FFFFFF"/>
                </a:solidFill>
                <a:latin typeface="Calibri"/>
              </a:rPr>
              <a:t>Data Exchange in the
Process Industry</a:t>
            </a:r>
          </a:p>
          <a:p>
            <a:pPr algn="ctr">
              <a:spcBef>
                <a:spcPts val="1400"/>
              </a:spcBef>
              <a:spcAft>
                <a:spcPts val="400"/>
              </a:spcAft>
            </a:pPr>
            <a:r>
              <a:rPr sz="1800" b="0">
                <a:solidFill>
                  <a:srgbClr val="FFFFFF"/>
                </a:solidFill>
                <a:latin typeface="Calibri"/>
              </a:rPr>
              <a:t>─</a:t>
            </a:r>
          </a:p>
          <a:p>
            <a:pPr algn="ctr">
              <a:spcBef>
                <a:spcPts val="1000"/>
              </a:spcBef>
              <a:spcAft>
                <a:spcPts val="400"/>
              </a:spcAft>
            </a:pPr>
            <a:r>
              <a:rPr sz="1600" b="0">
                <a:solidFill>
                  <a:srgbClr val="FFFFFF"/>
                </a:solidFill>
                <a:latin typeface="Calibri"/>
              </a:rPr>
              <a:t>Standardized XML schema
for plant and P&amp;ID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But DEXPI has friction with LLMs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691640"/>
            <a:ext cx="5486400" cy="68580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1691640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Good for engineers and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560320"/>
            <a:ext cx="5303520" cy="2373983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endParaRPr dirty="0"/>
          </a:p>
          <a:p>
            <a:pPr marL="457200" indent="-285750">
              <a:spcBef>
                <a:spcPts val="8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Strict schema → unambiguous semantics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000" b="0" dirty="0" err="1">
                <a:solidFill>
                  <a:srgbClr val="363D46"/>
                </a:solidFill>
                <a:latin typeface="Calibri"/>
              </a:rPr>
              <a:t>Validatable</a:t>
            </a:r>
            <a:r>
              <a:rPr sz="2000" b="0" dirty="0">
                <a:solidFill>
                  <a:srgbClr val="363D46"/>
                </a:solidFill>
                <a:latin typeface="Calibri"/>
              </a:rPr>
              <a:t> against X</a:t>
            </a:r>
            <a:r>
              <a:rPr lang="en-US" sz="2000" b="0" dirty="0">
                <a:solidFill>
                  <a:srgbClr val="363D46"/>
                </a:solidFill>
                <a:latin typeface="Calibri"/>
              </a:rPr>
              <a:t>ML Scheme Definition</a:t>
            </a:r>
            <a:endParaRPr sz="2000" b="0" dirty="0">
              <a:solidFill>
                <a:srgbClr val="363D46"/>
              </a:solidFill>
              <a:latin typeface="Calibri"/>
            </a:endParaRP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Lossless representation of plant data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000" b="0" dirty="0">
                <a:solidFill>
                  <a:srgbClr val="363D46"/>
                </a:solidFill>
                <a:latin typeface="Calibri"/>
              </a:rPr>
              <a:t>Interoperable with engineering software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4496" y="1691640"/>
            <a:ext cx="5486400" cy="685800"/>
          </a:xfrm>
          <a:prstGeom prst="roundRect">
            <a:avLst>
              <a:gd name="adj" fmla="val 10000"/>
            </a:avLst>
          </a:prstGeom>
          <a:solidFill>
            <a:srgbClr val="E29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254496" y="1691640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Rough for LLM consumption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5936" y="2560320"/>
            <a:ext cx="5303520" cy="34290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endParaRPr/>
          </a:p>
          <a:p>
            <a:pPr marL="457200" indent="-285750">
              <a:spcBef>
                <a:spcPts val="8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XML is verbose — high token cost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Heavy nesting — hard to track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Closing tags easy to mis-emit</a:t>
            </a:r>
          </a:p>
          <a:p>
            <a:pPr marL="457200" indent="-285750">
              <a:spcBef>
                <a:spcPts val="12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Rare in LLM training data vs. markdown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126480"/>
            <a:ext cx="11338560" cy="4572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1800" b="1">
                <a:solidFill>
                  <a:srgbClr val="336699"/>
                </a:solidFill>
                <a:latin typeface="Calibri"/>
              </a:rPr>
              <a:t>This finding will drive the future-work pivot to markdown.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Modular prompt architecture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5487" y="2011680"/>
            <a:ext cx="2103120" cy="320040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1252727" y="2240280"/>
            <a:ext cx="548640" cy="54864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336699"/>
                </a:solidFill>
                <a:latin typeface="Calibri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87" y="2926080"/>
            <a:ext cx="210312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Calibri"/>
              </a:rPr>
              <a:t>Metadata</a:t>
            </a:r>
          </a:p>
          <a:p>
            <a:pPr algn="ctr">
              <a:spcBef>
                <a:spcPts val="1000"/>
              </a:spcBef>
              <a:spcAft>
                <a:spcPts val="400"/>
              </a:spcAft>
            </a:pPr>
            <a:r>
              <a:rPr sz="1800" b="0">
                <a:solidFill>
                  <a:srgbClr val="FFFFFF"/>
                </a:solidFill>
                <a:latin typeface="Calibri"/>
              </a:rPr>
              <a:t>Title block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7" y="4663440"/>
            <a:ext cx="1554479" cy="41148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9525">
            <a:solidFill>
              <a:srgbClr val="1F44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49807" y="4663440"/>
            <a:ext cx="1554479" cy="411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400" b="1">
                <a:solidFill>
                  <a:srgbClr val="1F446E"/>
                </a:solidFill>
                <a:latin typeface="Calibri"/>
              </a:rPr>
              <a:t>Done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61487" y="2011680"/>
            <a:ext cx="2103120" cy="3200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3538728" y="2240280"/>
            <a:ext cx="548640" cy="54864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487" y="2926080"/>
            <a:ext cx="210312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200" b="1">
                <a:solidFill>
                  <a:srgbClr val="1F446E"/>
                </a:solidFill>
                <a:latin typeface="Calibri"/>
              </a:rPr>
              <a:t>Equipment</a:t>
            </a:r>
          </a:p>
          <a:p>
            <a:pPr algn="ctr">
              <a:spcBef>
                <a:spcPts val="10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Vessels,
pumps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35807" y="4663440"/>
            <a:ext cx="1554479" cy="4114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E291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035807" y="4663440"/>
            <a:ext cx="1554479" cy="411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400" b="1">
                <a:solidFill>
                  <a:srgbClr val="E2913C"/>
                </a:solidFill>
                <a:latin typeface="Calibri"/>
              </a:rPr>
              <a:t>In progress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47488" y="2011680"/>
            <a:ext cx="2103120" cy="3200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5824728" y="2240280"/>
            <a:ext cx="548640" cy="54864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7488" y="2926080"/>
            <a:ext cx="210312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200" b="1">
                <a:solidFill>
                  <a:srgbClr val="1F446E"/>
                </a:solidFill>
                <a:latin typeface="Calibri"/>
              </a:rPr>
              <a:t>Valves</a:t>
            </a:r>
          </a:p>
          <a:p>
            <a:pPr algn="ctr">
              <a:spcBef>
                <a:spcPts val="10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Check, gate,
globe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21807" y="4663440"/>
            <a:ext cx="1554479" cy="4114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E291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321807" y="4663440"/>
            <a:ext cx="1554479" cy="411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400" b="1">
                <a:solidFill>
                  <a:srgbClr val="E2913C"/>
                </a:solidFill>
                <a:latin typeface="Calibri"/>
              </a:rPr>
              <a:t>In progress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33488" y="2011680"/>
            <a:ext cx="2103120" cy="32004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Oval 18"/>
          <p:cNvSpPr/>
          <p:nvPr/>
        </p:nvSpPr>
        <p:spPr>
          <a:xfrm>
            <a:off x="8110727" y="2240280"/>
            <a:ext cx="548640" cy="54864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33488" y="2926080"/>
            <a:ext cx="210312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200" b="1">
                <a:solidFill>
                  <a:srgbClr val="1F446E"/>
                </a:solidFill>
                <a:latin typeface="Calibri"/>
              </a:rPr>
              <a:t>Piping</a:t>
            </a:r>
          </a:p>
          <a:p>
            <a:pPr algn="ctr">
              <a:spcBef>
                <a:spcPts val="10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Line tags
and sizes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07808" y="4663440"/>
            <a:ext cx="1554479" cy="4114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63D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607808" y="4663440"/>
            <a:ext cx="1554479" cy="411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400" b="1">
                <a:solidFill>
                  <a:srgbClr val="363D46"/>
                </a:solidFill>
                <a:latin typeface="Calibri"/>
              </a:rPr>
              <a:t>Pending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619488" y="2011680"/>
            <a:ext cx="2103120" cy="320040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Oval 23"/>
          <p:cNvSpPr/>
          <p:nvPr/>
        </p:nvSpPr>
        <p:spPr>
          <a:xfrm>
            <a:off x="10396728" y="2240280"/>
            <a:ext cx="548640" cy="54864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19488" y="2926080"/>
            <a:ext cx="2103120" cy="1554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200" b="1">
                <a:solidFill>
                  <a:srgbClr val="1F446E"/>
                </a:solidFill>
                <a:latin typeface="Calibri"/>
              </a:rPr>
              <a:t>Connections</a:t>
            </a:r>
          </a:p>
          <a:p>
            <a:pPr algn="ctr">
              <a:spcBef>
                <a:spcPts val="1000"/>
              </a:spcBef>
              <a:spcAft>
                <a:spcPts val="400"/>
              </a:spcAft>
            </a:pPr>
            <a:r>
              <a:rPr sz="1800" b="0">
                <a:solidFill>
                  <a:srgbClr val="363D46"/>
                </a:solidFill>
                <a:latin typeface="Calibri"/>
              </a:rPr>
              <a:t>Inter-page
tie-ins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893808" y="4663440"/>
            <a:ext cx="1554479" cy="4114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63D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9893808" y="4663440"/>
            <a:ext cx="1554479" cy="4114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1400" b="1">
                <a:solidFill>
                  <a:srgbClr val="363D46"/>
                </a:solidFill>
                <a:latin typeface="Calibri"/>
              </a:rPr>
              <a:t>Pending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577840"/>
            <a:ext cx="11338560" cy="64008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pPr algn="ctr"/>
            <a:r>
              <a:rPr sz="2000" b="0">
                <a:solidFill>
                  <a:srgbClr val="363D46"/>
                </a:solidFill>
                <a:latin typeface="Calibri"/>
              </a:rPr>
              <a:t>Each module isolates one slice of the P&amp;ID — develop, test, and stress separately.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Prompt design principles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691640"/>
            <a:ext cx="5577840" cy="22402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57200" y="1691640"/>
            <a:ext cx="5577840" cy="59436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200" y="1691640"/>
            <a:ext cx="5577840" cy="5943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Persona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377440"/>
            <a:ext cx="5212079" cy="14630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Anchor the model as a meticulous DEXPI process engineer. Sets the bar for precision.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3055" y="1691640"/>
            <a:ext cx="5577840" cy="22402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63055" y="1691640"/>
            <a:ext cx="5577840" cy="59436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163055" y="1691640"/>
            <a:ext cx="5577840" cy="5943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Explicit search logic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5936" y="2377440"/>
            <a:ext cx="5212079" cy="14630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Tell the LLM where to look on the drawing — title block, revision log, equipment tag.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4069080"/>
            <a:ext cx="5577840" cy="22402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57200" y="4069080"/>
            <a:ext cx="5577840" cy="59436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57200" y="4069080"/>
            <a:ext cx="5577840" cy="5943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Exclusion rules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" y="4754880"/>
            <a:ext cx="5212079" cy="14630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Spell out what NOT to grab — Drawn By is not Responsible Engineer; Owner is not Department.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63055" y="4069080"/>
            <a:ext cx="5577840" cy="2240280"/>
          </a:xfrm>
          <a:prstGeom prst="roundRect">
            <a:avLst>
              <a:gd name="adj" fmla="val 10000"/>
            </a:avLst>
          </a:prstGeom>
          <a:solidFill>
            <a:srgbClr val="F6F7F9"/>
          </a:solidFill>
          <a:ln w="9525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6163055" y="4069080"/>
            <a:ext cx="5577840" cy="59436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163055" y="4069080"/>
            <a:ext cx="5577840" cy="59436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 anchor="ctr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Do not invent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5936" y="4754880"/>
            <a:ext cx="5212079" cy="146304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1800" b="0">
                <a:solidFill>
                  <a:srgbClr val="363D46"/>
                </a:solidFill>
                <a:latin typeface="Calibri"/>
              </a:rPr>
              <a:t>Strict null rule. Empty stays empty. Better to miss than to hallucinate.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>
                <a:solidFill>
                  <a:srgbClr val="336699"/>
                </a:solidFill>
                <a:latin typeface="Calibri"/>
              </a:rPr>
              <a:t>Metadata prompt — the easiest module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91640"/>
            <a:ext cx="6858000" cy="4572000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400" b="1">
                <a:solidFill>
                  <a:srgbClr val="336699"/>
                </a:solidFill>
                <a:latin typeface="Calibri"/>
              </a:rPr>
              <a:t>Targets the title block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sz="2000" b="0">
                <a:solidFill>
                  <a:srgbClr val="363D46"/>
                </a:solidFill>
                <a:latin typeface="Calibri"/>
              </a:rPr>
              <a:t>Bottom-right corner of the drawing — predictable, consistent location.</a:t>
            </a:r>
          </a:p>
          <a:p>
            <a:pPr>
              <a:spcBef>
                <a:spcPts val="1800"/>
              </a:spcBef>
            </a:pPr>
            <a:r>
              <a:rPr sz="2000" b="1">
                <a:solidFill>
                  <a:srgbClr val="1F446E"/>
                </a:solidFill>
                <a:latin typeface="Calibri"/>
              </a:rPr>
              <a:t>Plant Model</a:t>
            </a:r>
          </a:p>
          <a:p>
            <a:pPr marL="457200" indent="-285750">
              <a:spcBef>
                <a:spcPts val="6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Plant name, project number, default units</a:t>
            </a:r>
          </a:p>
          <a:p>
            <a:pPr>
              <a:spcBef>
                <a:spcPts val="1400"/>
              </a:spcBef>
            </a:pPr>
            <a:r>
              <a:rPr sz="2000" b="1">
                <a:solidFill>
                  <a:srgbClr val="1F446E"/>
                </a:solidFill>
                <a:latin typeface="Calibri"/>
              </a:rPr>
              <a:t>Drawing</a:t>
            </a:r>
          </a:p>
          <a:p>
            <a:pPr marL="457200" indent="-285750">
              <a:spcBef>
                <a:spcPts val="6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Number, title, sub-title, revision, date</a:t>
            </a:r>
          </a:p>
          <a:p>
            <a:pPr marL="457200" indent="-285750">
              <a:spcBef>
                <a:spcPts val="6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Responsible engineer and department</a:t>
            </a:r>
          </a:p>
          <a:p>
            <a:pPr marL="457200" indent="-285750">
              <a:spcBef>
                <a:spcPts val="600"/>
              </a:spcBef>
              <a:spcAft>
                <a:spcPts val="400"/>
              </a:spcAft>
              <a:buChar char="•"/>
            </a:pPr>
            <a:r>
              <a:rPr sz="2000" b="0">
                <a:solidFill>
                  <a:srgbClr val="363D46"/>
                </a:solidFill>
                <a:latin typeface="Calibri"/>
              </a:rPr>
              <a:t>Drafting metadata: drafter, approver, descriptions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0" y="1828800"/>
            <a:ext cx="4023360" cy="4023360"/>
          </a:xfrm>
          <a:prstGeom prst="roundRect">
            <a:avLst>
              <a:gd name="adj" fmla="val 10000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55279" y="1965960"/>
            <a:ext cx="3657600" cy="3749039"/>
          </a:xfrm>
          <a:prstGeom prst="rect">
            <a:avLst/>
          </a:prstGeom>
          <a:noFill/>
          <a:ln>
            <a:noFill/>
          </a:ln>
        </p:spPr>
        <p:txBody>
          <a:bodyPr wrap="square" lIns="109728" tIns="73152" rIns="109728" bIns="73152">
            <a:spAutoFit/>
          </a:bodyPr>
          <a:lstStyle/>
          <a:p>
            <a:r>
              <a:rPr sz="2400" b="1">
                <a:solidFill>
                  <a:srgbClr val="FFFFFF"/>
                </a:solidFill>
                <a:latin typeface="Calibri"/>
              </a:rPr>
              <a:t>Why first?</a:t>
            </a:r>
          </a:p>
          <a:p>
            <a:pPr>
              <a:spcBef>
                <a:spcPts val="1400"/>
              </a:spcBef>
              <a:spcAft>
                <a:spcPts val="400"/>
              </a:spcAft>
            </a:pPr>
            <a:r>
              <a:rPr sz="1800" b="0">
                <a:solidFill>
                  <a:srgbClr val="FFFFFF"/>
                </a:solidFill>
                <a:latin typeface="Calibri"/>
              </a:rPr>
              <a:t>Predictable region. Consistent fields.</a:t>
            </a:r>
          </a:p>
          <a:p>
            <a:pPr>
              <a:spcBef>
                <a:spcPts val="1400"/>
              </a:spcBef>
              <a:spcAft>
                <a:spcPts val="400"/>
              </a:spcAft>
            </a:pPr>
            <a:r>
              <a:rPr sz="1800" b="0">
                <a:solidFill>
                  <a:srgbClr val="FFFFFF"/>
                </a:solidFill>
                <a:latin typeface="Calibri"/>
              </a:rPr>
              <a:t>A fast win that gave us the prompt template — exclusion rules, null rules, format normalization.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Kenexis Template">
  <a:themeElements>
    <a:clrScheme name="Kenexis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336699"/>
      </a:accent1>
      <a:accent2>
        <a:srgbClr val="336699"/>
      </a:accent2>
      <a:accent3>
        <a:srgbClr val="336699"/>
      </a:accent3>
      <a:accent4>
        <a:srgbClr val="336699"/>
      </a:accent4>
      <a:accent5>
        <a:srgbClr val="336699"/>
      </a:accent5>
      <a:accent6>
        <a:srgbClr val="336699"/>
      </a:accent6>
      <a:hlink>
        <a:srgbClr val="336699"/>
      </a:hlink>
      <a:folHlink>
        <a:srgbClr val="FFF9F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prstDash val="sysDot"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nexis Template 19NOV2018" id="{241F48D6-AA4A-7D4C-AF86-8452D3249E86}" vid="{36798EAA-A1AF-F74C-B46B-4BA1A3D0CA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Kenexis Template</Template>
  <TotalTime>2480</TotalTime>
  <Words>1382</Words>
  <Application>Microsoft Office PowerPoint</Application>
  <PresentationFormat>Widescreen</PresentationFormat>
  <Paragraphs>261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Segoe UI</vt:lpstr>
      <vt:lpstr>Segoe UI Semibold</vt:lpstr>
      <vt:lpstr>Default Kenexis Template</vt:lpstr>
      <vt:lpstr>Converting P&amp;IDs into AI-Friendly Structured Text</vt:lpstr>
      <vt:lpstr>The problem: LLMs are text engines; P&amp;IDs are images</vt:lpstr>
      <vt:lpstr>Why this matters</vt:lpstr>
      <vt:lpstr>The approach in one diagram</vt:lpstr>
      <vt:lpstr>First attempt: DEXPI</vt:lpstr>
      <vt:lpstr>But DEXPI has friction with LLMs</vt:lpstr>
      <vt:lpstr>Modular prompt architecture</vt:lpstr>
      <vt:lpstr>Prompt design principles</vt:lpstr>
      <vt:lpstr>Metadata prompt — the easiest module</vt:lpstr>
      <vt:lpstr>Metadata prompt — example output</vt:lpstr>
      <vt:lpstr>Equipment prompt — DEXPI-aligned taxonomy</vt:lpstr>
      <vt:lpstr>Equipment prompt — example output</vt:lpstr>
      <vt:lpstr>Valves prompt — in progress</vt:lpstr>
      <vt:lpstr>Validation — what we tested</vt:lpstr>
      <vt:lpstr>Same prompt, different LLMs, different answers</vt:lpstr>
      <vt:lpstr>Results scorecard</vt:lpstr>
      <vt:lpstr>False negatives beat false positives</vt:lpstr>
      <vt:lpstr>Future direction: pivot from DEXPI to Markdown</vt:lpstr>
      <vt:lpstr>Remaining work</vt:lpstr>
      <vt:lpstr>Acknowledgments  ·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McGlone</dc:creator>
  <cp:lastModifiedBy>Ray Mentzer</cp:lastModifiedBy>
  <cp:revision>10</cp:revision>
  <cp:lastPrinted>2017-06-21T15:42:12Z</cp:lastPrinted>
  <dcterms:created xsi:type="dcterms:W3CDTF">2019-04-23T16:10:30Z</dcterms:created>
  <dcterms:modified xsi:type="dcterms:W3CDTF">2026-05-11T22:10:56Z</dcterms:modified>
</cp:coreProperties>
</file>